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1" r:id="rId6"/>
    <p:sldId id="285" r:id="rId7"/>
    <p:sldId id="289" r:id="rId8"/>
    <p:sldId id="286" r:id="rId9"/>
    <p:sldId id="287" r:id="rId10"/>
    <p:sldId id="288" r:id="rId11"/>
    <p:sldId id="276" r:id="rId12"/>
    <p:sldId id="297" r:id="rId13"/>
    <p:sldId id="263" r:id="rId14"/>
    <p:sldId id="264" r:id="rId15"/>
    <p:sldId id="262" r:id="rId16"/>
    <p:sldId id="284" r:id="rId17"/>
    <p:sldId id="275" r:id="rId18"/>
    <p:sldId id="266" r:id="rId19"/>
    <p:sldId id="290" r:id="rId20"/>
    <p:sldId id="291" r:id="rId21"/>
    <p:sldId id="292" r:id="rId22"/>
    <p:sldId id="293" r:id="rId23"/>
    <p:sldId id="294" r:id="rId24"/>
    <p:sldId id="295" r:id="rId25"/>
    <p:sldId id="296" r:id="rId26"/>
    <p:sldId id="265" r:id="rId27"/>
    <p:sldId id="277" r:id="rId28"/>
    <p:sldId id="279" r:id="rId29"/>
    <p:sldId id="280" r:id="rId30"/>
    <p:sldId id="268" r:id="rId31"/>
    <p:sldId id="278" r:id="rId32"/>
    <p:sldId id="283" r:id="rId33"/>
    <p:sldId id="269" r:id="rId34"/>
    <p:sldId id="270" r:id="rId35"/>
    <p:sldId id="271" r:id="rId36"/>
    <p:sldId id="281" r:id="rId37"/>
    <p:sldId id="282" r:id="rId38"/>
  </p:sldIdLst>
  <p:sldSz cx="9144000" cy="5143500" type="screen16x9"/>
  <p:notesSz cx="6858000" cy="9144000"/>
  <p:embeddedFontLst>
    <p:embeddedFont>
      <p:font typeface="Average" panose="020B0604020202020204" charset="0"/>
      <p:regular r:id="rId40"/>
    </p:embeddedFont>
    <p:embeddedFont>
      <p:font typeface="Bree Serif" panose="020B0604020202020204" charset="0"/>
      <p:regular r:id="rId41"/>
    </p:embeddedFont>
    <p:embeddedFont>
      <p:font typeface="Calibri" panose="020F0502020204030204" pitchFamily="34" charset="0"/>
      <p:regular r:id="rId42"/>
      <p:bold r:id="rId43"/>
      <p:italic r:id="rId44"/>
      <p:boldItalic r:id="rId45"/>
    </p:embeddedFont>
    <p:embeddedFont>
      <p:font typeface="Oswald" panose="020B0604020202020204" charset="0"/>
      <p:regular r:id="rId46"/>
      <p:bold r:id="rId47"/>
    </p:embeddedFont>
    <p:embeddedFont>
      <p:font typeface="Roboto Mon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19" autoAdjust="0"/>
  </p:normalViewPr>
  <p:slideViewPr>
    <p:cSldViewPr snapToGrid="0">
      <p:cViewPr varScale="1">
        <p:scale>
          <a:sx n="89" d="100"/>
          <a:sy n="89" d="100"/>
        </p:scale>
        <p:origin x="12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chemeClr val="bg1">
                    <a:lumMod val="50000"/>
                  </a:schemeClr>
                </a:solidFill>
                <a:latin typeface="Open Sans"/>
              </a:rPr>
              <a:t>People seem to be more likely to write a review for a positive experience than a negative one.</a:t>
            </a:r>
            <a:endParaRPr lang="en-US" dirty="0">
              <a:solidFill>
                <a:schemeClr val="bg1">
                  <a:lumMod val="50000"/>
                </a:schemeClr>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93445" y="195085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1. column value extraction:- Extracted values (such as cuisine type, theme, etc.) from the category column of business data. Since we were creating a recommender system for restaurants in Illinois, we extracted records of restaurants in Illinois only.</a:t>
            </a:r>
            <a:endParaRPr dirty="0">
              <a:solidFill>
                <a:srgbClr val="000000"/>
              </a:solidFill>
            </a:endParaRPr>
          </a:p>
          <a:p>
            <a:pPr marL="0" lvl="0" indent="0" algn="l" rtl="0">
              <a:lnSpc>
                <a:spcPct val="115000"/>
              </a:lnSpc>
              <a:spcBef>
                <a:spcPts val="1600"/>
              </a:spcBef>
              <a:spcAft>
                <a:spcPts val="0"/>
              </a:spcAft>
              <a:buSzPts val="1800"/>
              <a:buNone/>
            </a:pPr>
            <a:r>
              <a:rPr lang="en-US" dirty="0">
                <a:solidFill>
                  <a:srgbClr val="000000"/>
                </a:solidFill>
              </a:rPr>
              <a:t>2. Null Values:- There were lot of columns with null values, mainly in the columns which were extracted from the category column, so we removed those columns which had null value count more than 300.</a:t>
            </a:r>
            <a:endParaRPr dirty="0">
              <a:solidFill>
                <a:srgbClr val="000000"/>
              </a:solidFill>
            </a:endParaRPr>
          </a:p>
          <a:p>
            <a:pPr marL="0" lvl="0" indent="0" algn="l" rtl="0">
              <a:lnSpc>
                <a:spcPct val="115000"/>
              </a:lnSpc>
              <a:spcBef>
                <a:spcPts val="1600"/>
              </a:spcBef>
              <a:spcAft>
                <a:spcPts val="0"/>
              </a:spcAft>
              <a:buSzPts val="1800"/>
              <a:buNone/>
            </a:pPr>
            <a:r>
              <a:rPr lang="en-US" dirty="0">
                <a:solidFill>
                  <a:srgbClr val="000000"/>
                </a:solidFill>
              </a:rPr>
              <a:t>3. Duplicate Record:- In Users data, there were lot of users who gave multiple reviews to the same restaurants. For that, we kept the most recent one and removed the others.</a:t>
            </a: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pic>
        <p:nvPicPr>
          <p:cNvPr id="121" name="Google Shape;121;g83ddf61570_0_15"/>
          <p:cNvPicPr preferRelativeResize="0"/>
          <p:nvPr/>
        </p:nvPicPr>
        <p:blipFill rotWithShape="1">
          <a:blip r:embed="rId3">
            <a:alphaModFix/>
          </a:blip>
          <a:srcRect l="4576" r="5633" b="6"/>
          <a:stretch/>
        </p:blipFill>
        <p:spPr>
          <a:xfrm>
            <a:off x="5803406" y="1274160"/>
            <a:ext cx="1214438" cy="219058"/>
          </a:xfrm>
          <a:prstGeom prst="rect">
            <a:avLst/>
          </a:prstGeom>
          <a:noFill/>
          <a:ln w="9525" cap="flat" cmpd="sng">
            <a:solidFill>
              <a:schemeClr val="lt1"/>
            </a:solidFill>
            <a:prstDash val="solid"/>
            <a:round/>
            <a:headEnd type="none" w="sm" len="sm"/>
            <a:tailEnd type="none" w="sm" len="sm"/>
          </a:ln>
        </p:spPr>
      </p:pic>
      <p:pic>
        <p:nvPicPr>
          <p:cNvPr id="122" name="Google Shape;122;g83ddf61570_0_15"/>
          <p:cNvPicPr preferRelativeResize="0"/>
          <p:nvPr/>
        </p:nvPicPr>
        <p:blipFill rotWithShape="1">
          <a:blip r:embed="rId4">
            <a:alphaModFix/>
          </a:blip>
          <a:srcRect/>
          <a:stretch/>
        </p:blipFill>
        <p:spPr>
          <a:xfrm>
            <a:off x="7788289" y="1274160"/>
            <a:ext cx="1066800" cy="219075"/>
          </a:xfrm>
          <a:prstGeom prst="rect">
            <a:avLst/>
          </a:prstGeom>
          <a:noFill/>
          <a:ln w="9525" cap="flat" cmpd="sng">
            <a:solidFill>
              <a:schemeClr val="lt1"/>
            </a:solidFill>
            <a:prstDash val="solid"/>
            <a:round/>
            <a:headEnd type="none" w="sm" len="sm"/>
            <a:tailEnd type="none" w="sm" len="sm"/>
          </a:ln>
        </p:spPr>
      </p:pic>
      <p:cxnSp>
        <p:nvCxnSpPr>
          <p:cNvPr id="123" name="Google Shape;123;g83ddf61570_0_15"/>
          <p:cNvCxnSpPr/>
          <p:nvPr/>
        </p:nvCxnSpPr>
        <p:spPr>
          <a:xfrm>
            <a:off x="7243763" y="1387212"/>
            <a:ext cx="307181" cy="0"/>
          </a:xfrm>
          <a:prstGeom prst="straightConnector1">
            <a:avLst/>
          </a:prstGeom>
          <a:noFill/>
          <a:ln w="9525" cap="flat" cmpd="sng">
            <a:solidFill>
              <a:srgbClr val="5E5E5E"/>
            </a:solidFill>
            <a:prstDash val="solid"/>
            <a:round/>
            <a:headEnd type="triangle" w="med" len="med"/>
            <a:tailEnd type="triangle" w="med" len="med"/>
          </a:ln>
        </p:spPr>
      </p:cxnSp>
      <p:sp>
        <p:nvSpPr>
          <p:cNvPr id="124" name="Google Shape;124;g83ddf61570_0_15"/>
          <p:cNvSpPr txBox="1"/>
          <p:nvPr/>
        </p:nvSpPr>
        <p:spPr>
          <a:xfrm>
            <a:off x="288911" y="847653"/>
            <a:ext cx="1793100" cy="369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Business</a:t>
            </a:r>
            <a:endParaRPr/>
          </a:p>
        </p:txBody>
      </p:sp>
      <p:sp>
        <p:nvSpPr>
          <p:cNvPr id="125" name="Google Shape;125;g83ddf61570_0_15"/>
          <p:cNvSpPr txBox="1"/>
          <p:nvPr/>
        </p:nvSpPr>
        <p:spPr>
          <a:xfrm>
            <a:off x="288911" y="2562130"/>
            <a:ext cx="1793100" cy="369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t>User</a:t>
            </a:r>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pic>
        <p:nvPicPr>
          <p:cNvPr id="127" name="Google Shape;127;g83ddf61570_0_15"/>
          <p:cNvPicPr preferRelativeResize="0"/>
          <p:nvPr/>
        </p:nvPicPr>
        <p:blipFill>
          <a:blip r:embed="rId5">
            <a:alphaModFix/>
          </a:blip>
          <a:stretch>
            <a:fillRect/>
          </a:stretch>
        </p:blipFill>
        <p:spPr>
          <a:xfrm>
            <a:off x="6086251" y="2062155"/>
            <a:ext cx="885825" cy="2286000"/>
          </a:xfrm>
          <a:prstGeom prst="rect">
            <a:avLst/>
          </a:prstGeom>
          <a:noFill/>
          <a:ln w="12700">
            <a:solidFill>
              <a:schemeClr val="accent1"/>
            </a:solidFill>
          </a:ln>
        </p:spPr>
      </p:pic>
      <p:pic>
        <p:nvPicPr>
          <p:cNvPr id="128" name="Google Shape;128;g83ddf61570_0_15"/>
          <p:cNvPicPr preferRelativeResize="0"/>
          <p:nvPr/>
        </p:nvPicPr>
        <p:blipFill>
          <a:blip r:embed="rId6">
            <a:alphaModFix/>
          </a:blip>
          <a:stretch>
            <a:fillRect/>
          </a:stretch>
        </p:blipFill>
        <p:spPr>
          <a:xfrm>
            <a:off x="7980058" y="2074644"/>
            <a:ext cx="360448" cy="2261022"/>
          </a:xfrm>
          <a:prstGeom prst="rect">
            <a:avLst/>
          </a:prstGeom>
          <a:noFill/>
          <a:ln w="12700">
            <a:solidFill>
              <a:schemeClr val="bg1"/>
            </a:solidFill>
          </a:ln>
        </p:spPr>
      </p:pic>
      <p:cxnSp>
        <p:nvCxnSpPr>
          <p:cNvPr id="129" name="Google Shape;129;g83ddf61570_0_15"/>
          <p:cNvCxnSpPr/>
          <p:nvPr/>
        </p:nvCxnSpPr>
        <p:spPr>
          <a:xfrm>
            <a:off x="7232929" y="3130125"/>
            <a:ext cx="307200" cy="0"/>
          </a:xfrm>
          <a:prstGeom prst="straightConnector1">
            <a:avLst/>
          </a:prstGeom>
          <a:noFill/>
          <a:ln w="9525" cap="flat" cmpd="sng">
            <a:solidFill>
              <a:srgbClr val="5E5E5E"/>
            </a:solidFill>
            <a:prstDash val="solid"/>
            <a:round/>
            <a:headEnd type="triangle" w="med" len="med"/>
            <a:tailEnd type="triangle" w="med" len="med"/>
          </a:ln>
        </p:spPr>
      </p:cxnSp>
      <p:sp>
        <p:nvSpPr>
          <p:cNvPr id="13" name="Text Box 4">
            <a:extLst>
              <a:ext uri="{FF2B5EF4-FFF2-40B4-BE49-F238E27FC236}">
                <a16:creationId xmlns:a16="http://schemas.microsoft.com/office/drawing/2014/main" id="{94F7797F-B02B-4F12-859C-681D31C121BA}"/>
              </a:ext>
            </a:extLst>
          </p:cNvPr>
          <p:cNvSpPr txBox="1">
            <a:spLocks noChangeArrowheads="1"/>
          </p:cNvSpPr>
          <p:nvPr/>
        </p:nvSpPr>
        <p:spPr bwMode="auto">
          <a:xfrm>
            <a:off x="288911" y="1157214"/>
            <a:ext cx="4725233" cy="120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SzPts val="1800"/>
              <a:buFont typeface="Noto Sans Symbols"/>
              <a:buChar char="▪"/>
            </a:pPr>
            <a:r>
              <a:rPr lang="en-US" dirty="0">
                <a:solidFill>
                  <a:schemeClr val="bg1"/>
                </a:solidFill>
              </a:rPr>
              <a:t>Spelling Correction for the </a:t>
            </a:r>
            <a:r>
              <a:rPr lang="en-US" dirty="0">
                <a:solidFill>
                  <a:srgbClr val="FF0000"/>
                </a:solidFill>
              </a:rPr>
              <a:t>City</a:t>
            </a:r>
            <a:r>
              <a:rPr lang="en-US" dirty="0">
                <a:solidFill>
                  <a:schemeClr val="bg1"/>
                </a:solidFill>
              </a:rPr>
              <a:t> variable</a:t>
            </a:r>
          </a:p>
          <a:p>
            <a:pPr marL="285750" lvl="0" indent="-285750">
              <a:lnSpc>
                <a:spcPct val="150000"/>
              </a:lnSpc>
              <a:buSzPts val="1800"/>
              <a:buFont typeface="Noto Sans Symbols"/>
              <a:buChar char="▪"/>
            </a:pPr>
            <a:r>
              <a:rPr lang="en-US" dirty="0">
                <a:solidFill>
                  <a:schemeClr val="bg1"/>
                </a:solidFill>
              </a:rPr>
              <a:t>Standardize the Date format of </a:t>
            </a:r>
            <a:r>
              <a:rPr lang="en-US" dirty="0">
                <a:solidFill>
                  <a:srgbClr val="FF0000"/>
                </a:solidFill>
              </a:rPr>
              <a:t>Hours</a:t>
            </a:r>
            <a:r>
              <a:rPr lang="en-US" dirty="0">
                <a:solidFill>
                  <a:schemeClr val="bg1"/>
                </a:solidFill>
              </a:rPr>
              <a:t> variable</a:t>
            </a:r>
          </a:p>
          <a:p>
            <a:pPr marL="285750" lvl="0" indent="-285750">
              <a:lnSpc>
                <a:spcPct val="150000"/>
              </a:lnSpc>
              <a:buSzPts val="1800"/>
              <a:buFont typeface="Noto Sans Symbols"/>
              <a:buChar char="▪"/>
            </a:pPr>
            <a:r>
              <a:rPr lang="en-US" dirty="0">
                <a:solidFill>
                  <a:schemeClr val="bg1"/>
                </a:solidFill>
              </a:rPr>
              <a:t>Remove </a:t>
            </a:r>
            <a:r>
              <a:rPr lang="en-US" dirty="0">
                <a:solidFill>
                  <a:schemeClr val="lt1"/>
                </a:solidFill>
              </a:rPr>
              <a:t>redundant </a:t>
            </a:r>
            <a:r>
              <a:rPr lang="en-US" dirty="0">
                <a:solidFill>
                  <a:srgbClr val="FF0000"/>
                </a:solidFill>
              </a:rPr>
              <a:t>Categories </a:t>
            </a:r>
            <a:endParaRPr lang="en-US" dirty="0"/>
          </a:p>
        </p:txBody>
      </p:sp>
      <p:sp>
        <p:nvSpPr>
          <p:cNvPr id="14" name="Text Box 4">
            <a:extLst>
              <a:ext uri="{FF2B5EF4-FFF2-40B4-BE49-F238E27FC236}">
                <a16:creationId xmlns:a16="http://schemas.microsoft.com/office/drawing/2014/main" id="{625B7A89-AAD6-4F1B-8232-5298721477F6}"/>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chemeClr val="lt1"/>
                </a:solidFill>
                <a:latin typeface="Average"/>
                <a:ea typeface="Average"/>
                <a:cs typeface="Average"/>
                <a:sym typeface="Average"/>
              </a:rPr>
              <a:t>Standardize account age by years</a:t>
            </a:r>
          </a:p>
          <a:p>
            <a:pPr marL="285750" indent="-285750">
              <a:lnSpc>
                <a:spcPct val="150000"/>
              </a:lnSpc>
              <a:buClr>
                <a:schemeClr val="lt1"/>
              </a:buClr>
              <a:buSzPts val="1800"/>
              <a:buFont typeface="Average"/>
              <a:buChar char="▪"/>
            </a:pPr>
            <a:r>
              <a:rPr lang="en-US" dirty="0">
                <a:solidFill>
                  <a:schemeClr val="lt1"/>
                </a:solidFill>
                <a:latin typeface="Average"/>
                <a:ea typeface="Average"/>
                <a:cs typeface="Average"/>
                <a:sym typeface="Average"/>
              </a:rPr>
              <a:t>Check the missing values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highlight>
                  <a:srgbClr val="FF0000"/>
                </a:highlight>
              </a:rPr>
              <a:t>Exploratory Data Analysis</a:t>
            </a:r>
            <a:endParaRPr dirty="0">
              <a:solidFill>
                <a:srgbClr val="000000"/>
              </a:solidFill>
              <a:highlight>
                <a:srgbClr val="FF0000"/>
              </a:highlight>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45759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rage"/>
                <a:ea typeface="Average"/>
                <a:cs typeface="Average"/>
                <a:sym typeface="Average"/>
              </a:rPr>
              <a:t>TOP 10 MOST RATED RESTAURANTS IN ILLINOIS</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8A1E8-D348-1D49-BA75-ADD1B82BDBAA}"/>
              </a:ext>
            </a:extLst>
          </p:cNvPr>
          <p:cNvPicPr>
            <a:picLocks noChangeAspect="1"/>
          </p:cNvPicPr>
          <p:nvPr/>
        </p:nvPicPr>
        <p:blipFill>
          <a:blip r:embed="rId2"/>
          <a:stretch>
            <a:fillRect/>
          </a:stretch>
        </p:blipFill>
        <p:spPr>
          <a:xfrm>
            <a:off x="420624" y="1531690"/>
            <a:ext cx="5065776" cy="3120756"/>
          </a:xfrm>
          <a:prstGeom prst="rect">
            <a:avLst/>
          </a:prstGeom>
        </p:spPr>
      </p:pic>
      <p:sp>
        <p:nvSpPr>
          <p:cNvPr id="2" name="Title 1">
            <a:extLst>
              <a:ext uri="{FF2B5EF4-FFF2-40B4-BE49-F238E27FC236}">
                <a16:creationId xmlns:a16="http://schemas.microsoft.com/office/drawing/2014/main" id="{E1B9BD47-2709-2E4F-BFCA-D7682F12392F}"/>
              </a:ext>
            </a:extLst>
          </p:cNvPr>
          <p:cNvSpPr>
            <a:spLocks noGrp="1"/>
          </p:cNvSpPr>
          <p:nvPr>
            <p:ph type="title"/>
          </p:nvPr>
        </p:nvSpPr>
        <p:spPr>
          <a:xfrm>
            <a:off x="82474" y="98238"/>
            <a:ext cx="4745557" cy="572700"/>
          </a:xfrm>
        </p:spPr>
        <p:txBody>
          <a:bodyPr/>
          <a:lstStyle/>
          <a:p>
            <a:r>
              <a:rPr lang="en-US" dirty="0">
                <a:solidFill>
                  <a:srgbClr val="000000"/>
                </a:solidFill>
                <a:highlight>
                  <a:srgbClr val="FF0000"/>
                </a:highlight>
              </a:rPr>
              <a:t>Exploratory Data Analysis</a:t>
            </a:r>
            <a:endParaRPr lang="en-US" dirty="0"/>
          </a:p>
        </p:txBody>
      </p:sp>
      <p:sp>
        <p:nvSpPr>
          <p:cNvPr id="5" name="TextBox 4">
            <a:extLst>
              <a:ext uri="{FF2B5EF4-FFF2-40B4-BE49-F238E27FC236}">
                <a16:creationId xmlns:a16="http://schemas.microsoft.com/office/drawing/2014/main" id="{82568EEB-63F6-9F44-B665-897FF6A674E1}"/>
              </a:ext>
            </a:extLst>
          </p:cNvPr>
          <p:cNvSpPr txBox="1"/>
          <p:nvPr/>
        </p:nvSpPr>
        <p:spPr>
          <a:xfrm>
            <a:off x="941832" y="1115568"/>
            <a:ext cx="5275909" cy="954107"/>
          </a:xfrm>
          <a:prstGeom prst="rect">
            <a:avLst/>
          </a:prstGeom>
          <a:noFill/>
        </p:spPr>
        <p:txBody>
          <a:bodyPr wrap="square" rtlCol="0">
            <a:spAutoFit/>
          </a:bodyPr>
          <a:lstStyle/>
          <a:p>
            <a:r>
              <a:rPr lang="en-US" b="1" dirty="0">
                <a:latin typeface="Average" panose="020B0604020202020204" charset="0"/>
              </a:rPr>
              <a:t>HISTOGRAM OF REVIEW COUNTS FOR ILLINOIS USERS</a:t>
            </a:r>
            <a:endParaRPr lang="en-US" dirty="0"/>
          </a:p>
          <a:p>
            <a:br>
              <a:rPr lang="en-US" dirty="0"/>
            </a:br>
            <a:endParaRPr lang="en-US" dirty="0"/>
          </a:p>
          <a:p>
            <a:endParaRPr lang="en-US" dirty="0"/>
          </a:p>
        </p:txBody>
      </p:sp>
    </p:spTree>
    <p:extLst>
      <p:ext uri="{BB962C8B-B14F-4D97-AF65-F5344CB8AC3E}">
        <p14:creationId xmlns:p14="http://schemas.microsoft.com/office/powerpoint/2010/main" val="155919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F7B-ABAA-D94D-8971-608E4F9124A1}"/>
              </a:ext>
            </a:extLst>
          </p:cNvPr>
          <p:cNvSpPr>
            <a:spLocks noGrp="1"/>
          </p:cNvSpPr>
          <p:nvPr>
            <p:ph type="title"/>
          </p:nvPr>
        </p:nvSpPr>
        <p:spPr>
          <a:xfrm>
            <a:off x="82474" y="98238"/>
            <a:ext cx="5157038"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EFAC655E-04AC-A144-ACAA-CBF9A389801E}"/>
              </a:ext>
            </a:extLst>
          </p:cNvPr>
          <p:cNvPicPr>
            <a:picLocks noChangeAspect="1"/>
          </p:cNvPicPr>
          <p:nvPr/>
        </p:nvPicPr>
        <p:blipFill>
          <a:blip r:embed="rId2"/>
          <a:stretch>
            <a:fillRect/>
          </a:stretch>
        </p:blipFill>
        <p:spPr>
          <a:xfrm>
            <a:off x="222698" y="1601470"/>
            <a:ext cx="4626356" cy="3019306"/>
          </a:xfrm>
          <a:prstGeom prst="rect">
            <a:avLst/>
          </a:prstGeom>
        </p:spPr>
      </p:pic>
      <p:sp>
        <p:nvSpPr>
          <p:cNvPr id="5" name="TextBox 4">
            <a:extLst>
              <a:ext uri="{FF2B5EF4-FFF2-40B4-BE49-F238E27FC236}">
                <a16:creationId xmlns:a16="http://schemas.microsoft.com/office/drawing/2014/main" id="{C7F2D469-B862-664F-989E-04BA819D2E6A}"/>
              </a:ext>
            </a:extLst>
          </p:cNvPr>
          <p:cNvSpPr txBox="1"/>
          <p:nvPr/>
        </p:nvSpPr>
        <p:spPr>
          <a:xfrm>
            <a:off x="594360" y="1033272"/>
            <a:ext cx="5678501" cy="738664"/>
          </a:xfrm>
          <a:prstGeom prst="rect">
            <a:avLst/>
          </a:prstGeom>
          <a:noFill/>
        </p:spPr>
        <p:txBody>
          <a:bodyPr wrap="square" rtlCol="0">
            <a:spAutoFit/>
          </a:bodyPr>
          <a:lstStyle/>
          <a:p>
            <a:r>
              <a:rPr lang="en-US" b="1" dirty="0">
                <a:latin typeface="Average" panose="020B0604020202020204" charset="0"/>
              </a:rPr>
              <a:t>DISTRIBUTION OF USEFUL REVIEWS FOR USERS IN ILLINOIS</a:t>
            </a:r>
            <a:endParaRPr lang="en-US" dirty="0"/>
          </a:p>
          <a:p>
            <a:endParaRPr lang="en-US" dirty="0"/>
          </a:p>
          <a:p>
            <a:endParaRPr lang="en-US" dirty="0"/>
          </a:p>
        </p:txBody>
      </p:sp>
    </p:spTree>
    <p:extLst>
      <p:ext uri="{BB962C8B-B14F-4D97-AF65-F5344CB8AC3E}">
        <p14:creationId xmlns:p14="http://schemas.microsoft.com/office/powerpoint/2010/main" val="262277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89AD-C771-F549-BD74-328C72A20DAB}"/>
              </a:ext>
            </a:extLst>
          </p:cNvPr>
          <p:cNvSpPr>
            <a:spLocks noGrp="1"/>
          </p:cNvSpPr>
          <p:nvPr>
            <p:ph type="title"/>
          </p:nvPr>
        </p:nvSpPr>
        <p:spPr>
          <a:xfrm>
            <a:off x="82474" y="98238"/>
            <a:ext cx="5029021"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5136C0C-4EA8-5549-9D85-96E08833087C}"/>
              </a:ext>
            </a:extLst>
          </p:cNvPr>
          <p:cNvPicPr>
            <a:picLocks noChangeAspect="1"/>
          </p:cNvPicPr>
          <p:nvPr/>
        </p:nvPicPr>
        <p:blipFill>
          <a:blip r:embed="rId2"/>
          <a:stretch>
            <a:fillRect/>
          </a:stretch>
        </p:blipFill>
        <p:spPr>
          <a:xfrm>
            <a:off x="283022" y="1784350"/>
            <a:ext cx="4177218" cy="2815082"/>
          </a:xfrm>
          <a:prstGeom prst="rect">
            <a:avLst/>
          </a:prstGeom>
        </p:spPr>
      </p:pic>
      <p:sp>
        <p:nvSpPr>
          <p:cNvPr id="5" name="TextBox 4">
            <a:extLst>
              <a:ext uri="{FF2B5EF4-FFF2-40B4-BE49-F238E27FC236}">
                <a16:creationId xmlns:a16="http://schemas.microsoft.com/office/drawing/2014/main" id="{E6630A47-5745-794B-9492-9E8519AA0214}"/>
              </a:ext>
            </a:extLst>
          </p:cNvPr>
          <p:cNvSpPr txBox="1"/>
          <p:nvPr/>
        </p:nvSpPr>
        <p:spPr>
          <a:xfrm>
            <a:off x="283022" y="1143000"/>
            <a:ext cx="6062991" cy="738664"/>
          </a:xfrm>
          <a:prstGeom prst="rect">
            <a:avLst/>
          </a:prstGeom>
          <a:noFill/>
        </p:spPr>
        <p:txBody>
          <a:bodyPr wrap="square" rtlCol="0">
            <a:spAutoFit/>
          </a:bodyPr>
          <a:lstStyle/>
          <a:p>
            <a:r>
              <a:rPr lang="en-US" b="1" dirty="0">
                <a:latin typeface="Average" panose="020B0604020202020204" charset="0"/>
              </a:rPr>
              <a:t>DISTRIBUTION OF USEFUL REVIEW COUNTS FOR FIRST 17 VALUES</a:t>
            </a:r>
            <a:endParaRPr lang="en-US" dirty="0"/>
          </a:p>
          <a:p>
            <a:endParaRPr lang="en-US" dirty="0"/>
          </a:p>
          <a:p>
            <a:endParaRPr lang="en-US" dirty="0"/>
          </a:p>
        </p:txBody>
      </p:sp>
    </p:spTree>
    <p:extLst>
      <p:ext uri="{BB962C8B-B14F-4D97-AF65-F5344CB8AC3E}">
        <p14:creationId xmlns:p14="http://schemas.microsoft.com/office/powerpoint/2010/main" val="3798361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CE74-4A90-0242-BFCE-677D325E97A3}"/>
              </a:ext>
            </a:extLst>
          </p:cNvPr>
          <p:cNvSpPr>
            <a:spLocks noGrp="1"/>
          </p:cNvSpPr>
          <p:nvPr>
            <p:ph type="title"/>
          </p:nvPr>
        </p:nvSpPr>
        <p:spPr>
          <a:xfrm>
            <a:off x="82474" y="98238"/>
            <a:ext cx="5047309"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A4A5A06F-00A6-7B49-8424-12E69AC86838}"/>
              </a:ext>
            </a:extLst>
          </p:cNvPr>
          <p:cNvPicPr>
            <a:picLocks noChangeAspect="1"/>
          </p:cNvPicPr>
          <p:nvPr/>
        </p:nvPicPr>
        <p:blipFill>
          <a:blip r:embed="rId2"/>
          <a:stretch>
            <a:fillRect/>
          </a:stretch>
        </p:blipFill>
        <p:spPr>
          <a:xfrm>
            <a:off x="503456" y="1294242"/>
            <a:ext cx="6465824" cy="3849258"/>
          </a:xfrm>
          <a:prstGeom prst="rect">
            <a:avLst/>
          </a:prstGeom>
        </p:spPr>
      </p:pic>
      <p:sp>
        <p:nvSpPr>
          <p:cNvPr id="5" name="TextBox 4">
            <a:extLst>
              <a:ext uri="{FF2B5EF4-FFF2-40B4-BE49-F238E27FC236}">
                <a16:creationId xmlns:a16="http://schemas.microsoft.com/office/drawing/2014/main" id="{CE27A217-8D19-3648-A878-D9FE29970F62}"/>
              </a:ext>
            </a:extLst>
          </p:cNvPr>
          <p:cNvSpPr txBox="1"/>
          <p:nvPr/>
        </p:nvSpPr>
        <p:spPr>
          <a:xfrm>
            <a:off x="859536" y="923544"/>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6636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highlight>
                  <a:srgbClr val="FF0000"/>
                </a:highlight>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2"/>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Exploratory Data Analysis</a:t>
            </a:r>
            <a:endParaRPr>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businesses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620"/>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311700" y="3593657"/>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dataset consists of variety of different businesses indicated by the column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966662" y="2969263"/>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711950"/>
            <a:ext cx="6699270" cy="15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Singular Value Decomposition (SVD)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spTree>
    <p:extLst>
      <p:ext uri="{BB962C8B-B14F-4D97-AF65-F5344CB8AC3E}">
        <p14:creationId xmlns:p14="http://schemas.microsoft.com/office/powerpoint/2010/main" val="1721373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485782148"/>
              </p:ext>
            </p:extLst>
          </p:nvPr>
        </p:nvGraphicFramePr>
        <p:xfrm>
          <a:off x="7116792" y="2025625"/>
          <a:ext cx="1765361" cy="773972"/>
        </p:xfrm>
        <a:graphic>
          <a:graphicData uri="http://schemas.openxmlformats.org/drawingml/2006/table">
            <a:tbl>
              <a:tblPr/>
              <a:tblGrid>
                <a:gridCol w="600871">
                  <a:extLst>
                    <a:ext uri="{9D8B030D-6E8A-4147-A177-3AD203B41FA5}">
                      <a16:colId xmlns:a16="http://schemas.microsoft.com/office/drawing/2014/main" val="3643621973"/>
                    </a:ext>
                  </a:extLst>
                </a:gridCol>
                <a:gridCol w="524289">
                  <a:extLst>
                    <a:ext uri="{9D8B030D-6E8A-4147-A177-3AD203B41FA5}">
                      <a16:colId xmlns:a16="http://schemas.microsoft.com/office/drawing/2014/main" val="744457014"/>
                    </a:ext>
                  </a:extLst>
                </a:gridCol>
                <a:gridCol w="640201">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0.119</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0.880</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spTree>
    <p:extLst>
      <p:ext uri="{BB962C8B-B14F-4D97-AF65-F5344CB8AC3E}">
        <p14:creationId xmlns:p14="http://schemas.microsoft.com/office/powerpoint/2010/main" val="17049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a:t>
            </a:r>
            <a:r>
              <a:rPr lang="en-US">
                <a:solidFill>
                  <a:schemeClr val="bg1"/>
                </a:solidFill>
                <a:latin typeface="+mn-lt"/>
              </a:rPr>
              <a:t>restaurants.</a:t>
            </a:r>
            <a:endParaRPr lang="en-US" dirty="0">
              <a:solidFill>
                <a:schemeClr val="bg1"/>
              </a:solidFill>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Model</a:t>
            </a:r>
            <a:endParaRPr>
              <a:solidFill>
                <a:srgbClr val="000000"/>
              </a:solidFill>
            </a:endParaRPr>
          </a:p>
          <a:p>
            <a:pPr marL="0" lvl="0" indent="0" algn="l" rtl="0">
              <a:spcBef>
                <a:spcPts val="0"/>
              </a:spcBef>
              <a:spcAft>
                <a:spcPts val="0"/>
              </a:spcAft>
              <a:buNone/>
            </a:pPr>
            <a:endParaRPr/>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Yelp Business dataset is majorly spread across Northern America.</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1965</TotalTime>
  <Words>1865</Words>
  <Application>Microsoft Office PowerPoint</Application>
  <PresentationFormat>On-screen Show (16:9)</PresentationFormat>
  <Paragraphs>236</Paragraphs>
  <Slides>37</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Noto Sans Symbols</vt:lpstr>
      <vt:lpstr>Average</vt:lpstr>
      <vt:lpstr>Roboto Mono</vt:lpstr>
      <vt:lpstr>Open Sans</vt:lpstr>
      <vt:lpstr>Arial</vt:lpstr>
      <vt:lpstr>Oswald</vt:lpstr>
      <vt:lpstr>Calibri</vt:lpstr>
      <vt:lpstr>Bree Serif</vt:lpstr>
      <vt:lpstr>Wingdings</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Data Cleaning</vt:lpstr>
      <vt:lpstr>Data Cleaning </vt:lpstr>
      <vt:lpstr>Data Preparation</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Models </vt:lpstr>
      <vt:lpstr>Models </vt:lpstr>
      <vt:lpstr>Models</vt:lpstr>
      <vt:lpstr>Models </vt:lpstr>
      <vt:lpstr>Models </vt:lpstr>
      <vt:lpstr>Model </vt:lpstr>
      <vt:lpstr>Results </vt:lpstr>
      <vt:lpstr>Results</vt:lpstr>
      <vt:lpstr>Lessons Learned</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87</cp:revision>
  <dcterms:modified xsi:type="dcterms:W3CDTF">2020-04-25T06:25:11Z</dcterms:modified>
</cp:coreProperties>
</file>